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6" r:id="rId4"/>
    <p:sldId id="265" r:id="rId5"/>
    <p:sldId id="264" r:id="rId6"/>
    <p:sldId id="267" r:id="rId7"/>
    <p:sldId id="268" r:id="rId8"/>
    <p:sldId id="269" r:id="rId9"/>
    <p:sldId id="270" r:id="rId10"/>
    <p:sldId id="271" r:id="rId11"/>
    <p:sldId id="272" r:id="rId12"/>
    <p:sldId id="263" r:id="rId13"/>
    <p:sldId id="273" r:id="rId14"/>
    <p:sldId id="262" r:id="rId15"/>
    <p:sldId id="274" r:id="rId16"/>
    <p:sldId id="275" r:id="rId17"/>
    <p:sldId id="26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3DAF-5586-4686-805A-E071C2BAF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F4128A-7E3C-43E5-8270-8F310C654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1A4E3-3B11-4E33-A258-FDDC48B36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7AFAC-0743-49F9-9507-93AA2EF69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DA112-F341-4CC2-B45E-D12E8DC3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9448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E1A1B-B6E5-4A5D-B35C-656F6C7E0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B40CFC-1BA7-4806-A6C2-2EED2793E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5C882-2A94-458B-A03E-AB0EAA182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B05C0A-ECFF-4D99-92CA-3132A08A4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F81F0-994B-4042-8B7E-84A933870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6369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93FA3E-F2AC-439C-8A13-A2C08A4E39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F48C5-F6CF-4037-9E6D-F8A1671C6E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91E9E-67F1-4D9E-9E29-EDFD9536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EC4A6-41C3-4B12-88FE-EB1CC97C4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2BB01-178E-4E3E-BFA6-232C1001B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3748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504B4-0704-4A4A-9070-C6045BA64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71420-3018-47E2-B57B-026C38519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E3DF9-39D7-410D-B307-65DD2E736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415DE-5FE7-439C-8EBD-A3CB968F1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89DD7-72F9-4224-96CE-509ABBDC7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4086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DF69E-7683-481B-BF78-173777431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87CF9-E6E8-4441-84B9-4175A4BB7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E1146-B1B8-44F7-8E41-D84F7ADD7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26D7B-CD93-415E-AFF5-9CA33F584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D2F38-9DBF-435E-A75F-823A14B57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0265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6C60D-7189-485F-A938-76115B75A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47459-C9D5-471C-84D1-E74D98C4CF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30E859-157F-4E97-B308-4D99A47786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28C8F5-3447-49F1-B7EE-48232029D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415EA1-ADB2-4866-82A9-80C55CF2E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9DA24-DD7E-4A83-A349-30D75C040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0000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DBDB4-5BF2-403C-A094-2CFEF79C6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41226-B7BB-4D83-9F4A-A9C421FE8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DCA72C-E79F-46D9-AE95-1D3603B968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EBF4F-25A8-43DC-8102-94181AAB2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25021E-AAFC-48CB-8D50-FB8A0DD243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F3ACC9-1311-4B53-BF8D-41709D9AB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74206-62DF-4B8C-BCFB-57416C8E8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90E56E-2681-4A27-AE3D-7BF05A8C3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5415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3E01-0094-40C6-B1B9-9BC79DBF4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5406A9-470B-438B-BFBC-E24E70CFB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16622-E100-423F-9A19-A58C43E64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227800-FEA7-4E94-9907-D0E2A98FC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236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30FD24-FA53-45BD-9135-35870579F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1BB89D-9A47-4B20-8F8B-3E9003D27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80321E-A39D-4B7B-9902-1C18AD6EF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7049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BE31C-0238-43E7-8D55-8E8BFA733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3A500-5898-4A82-ACAB-55C0D8F1C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7094F5-BC20-460E-8A21-2B595FD1C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D884A2-C3A7-4613-BA13-1BC994232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0C62F-7118-4657-B22F-7F5E6F137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1A4FD4-4B89-4762-8895-A588864FE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002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4D017-587F-431A-A0BD-40260840C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8FC238-D259-401C-938D-95719B4ECE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9A452E-27B0-4750-A85E-B55F71408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52A342-4285-4B6F-A7F5-0BAD741B5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E0696B-F55F-41F0-8B48-06F795319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83A993-5BA5-48BA-B826-AC97C5444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8518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F610A0-B72D-4C15-A26E-98A0E0A22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4BA38-E69C-4C75-B3E0-497DD2AC0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558EE-5616-42D4-8552-33E100C429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FD054-3C51-4231-95A3-04858F2FDCED}" type="datetimeFigureOut">
              <a:rPr lang="en-AU" smtClean="0"/>
              <a:t>10/03/2021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09684-FC77-474C-83D2-381B0C5B4C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ACE6A-1676-4B6F-9D3B-08F2F66F57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874AA-E5A1-4115-968A-FD0CF34FEC8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01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BA298C-4FE8-4C2F-BF5E-020663063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"/>
            <a:ext cx="12192000" cy="68575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E79AB4-CA1C-4D92-ABAB-BC4DDE71FA7E}"/>
              </a:ext>
            </a:extLst>
          </p:cNvPr>
          <p:cNvSpPr txBox="1"/>
          <p:nvPr/>
        </p:nvSpPr>
        <p:spPr>
          <a:xfrm>
            <a:off x="251229" y="258537"/>
            <a:ext cx="4104640" cy="7078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Acids and Bases</a:t>
            </a:r>
            <a:endParaRPr lang="en-AU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404C4A-6397-4F0F-BD08-F4136157492C}"/>
              </a:ext>
            </a:extLst>
          </p:cNvPr>
          <p:cNvSpPr txBox="1"/>
          <p:nvPr/>
        </p:nvSpPr>
        <p:spPr>
          <a:xfrm>
            <a:off x="7776094" y="6276591"/>
            <a:ext cx="5090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ATAR Chemistry Unit 3 2021</a:t>
            </a:r>
            <a:endParaRPr lang="en-A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89867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Strength of acids and bases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pic>
        <p:nvPicPr>
          <p:cNvPr id="23" name="Picture 5" descr="16_04">
            <a:extLst>
              <a:ext uri="{FF2B5EF4-FFF2-40B4-BE49-F238E27FC236}">
                <a16:creationId xmlns:a16="http://schemas.microsoft.com/office/drawing/2014/main" id="{3273A59A-3553-412A-AA08-887844526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76"/>
          <a:stretch>
            <a:fillRect/>
          </a:stretch>
        </p:blipFill>
        <p:spPr>
          <a:xfrm>
            <a:off x="7206098" y="751891"/>
            <a:ext cx="4985902" cy="578746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E702CAF-5745-42F5-80F3-05990EE1AA8F}"/>
              </a:ext>
            </a:extLst>
          </p:cNvPr>
          <p:cNvSpPr txBox="1"/>
          <p:nvPr/>
        </p:nvSpPr>
        <p:spPr>
          <a:xfrm>
            <a:off x="232639" y="1785767"/>
            <a:ext cx="61859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i="1" dirty="0"/>
              <a:t>Strong acids are </a:t>
            </a:r>
            <a:r>
              <a:rPr lang="en-US" altLang="en-US" sz="2400" b="1" i="1" dirty="0"/>
              <a:t>completely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ionised</a:t>
            </a:r>
            <a:r>
              <a:rPr lang="en-US" altLang="en-US" sz="2400" i="1" dirty="0"/>
              <a:t> in water (100%)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21D7A60-9EF7-4C48-9C3F-9BA58564BB5B}"/>
              </a:ext>
            </a:extLst>
          </p:cNvPr>
          <p:cNvSpPr txBox="1"/>
          <p:nvPr/>
        </p:nvSpPr>
        <p:spPr>
          <a:xfrm>
            <a:off x="869802" y="2699957"/>
            <a:ext cx="58523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en-US" sz="2400" dirty="0"/>
              <a:t>Their conjugate bases are extremely weak.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i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407669-C702-4F7B-9B5E-DD5ACCC505AC}"/>
              </a:ext>
            </a:extLst>
          </p:cNvPr>
          <p:cNvSpPr txBox="1"/>
          <p:nvPr/>
        </p:nvSpPr>
        <p:spPr>
          <a:xfrm>
            <a:off x="232639" y="3498525"/>
            <a:ext cx="57445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i="1" dirty="0"/>
              <a:t>Weak acids are only partially </a:t>
            </a:r>
            <a:r>
              <a:rPr lang="en-US" altLang="en-US" sz="2400" i="1" dirty="0" err="1"/>
              <a:t>ionised</a:t>
            </a:r>
            <a:endParaRPr lang="en-US" altLang="en-US" sz="24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03BDEB-DFDB-4731-A0B2-AC975C7B5406}"/>
              </a:ext>
            </a:extLst>
          </p:cNvPr>
          <p:cNvSpPr txBox="1"/>
          <p:nvPr/>
        </p:nvSpPr>
        <p:spPr>
          <a:xfrm>
            <a:off x="1750402" y="5110174"/>
            <a:ext cx="4345598" cy="1261884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en-US" sz="2800" i="1" dirty="0"/>
              <a:t>The weaker the acid, the stronger the conjugate base.</a:t>
            </a:r>
          </a:p>
          <a:p>
            <a:endParaRPr lang="en-US" sz="2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0EB23D4-0692-4EB5-B4FE-53A44BE30639}"/>
              </a:ext>
            </a:extLst>
          </p:cNvPr>
          <p:cNvSpPr txBox="1"/>
          <p:nvPr/>
        </p:nvSpPr>
        <p:spPr>
          <a:xfrm>
            <a:off x="869802" y="4245996"/>
            <a:ext cx="4851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Their conjugate bases are stronger</a:t>
            </a:r>
          </a:p>
        </p:txBody>
      </p:sp>
    </p:spTree>
    <p:extLst>
      <p:ext uri="{BB962C8B-B14F-4D97-AF65-F5344CB8AC3E}">
        <p14:creationId xmlns:p14="http://schemas.microsoft.com/office/powerpoint/2010/main" val="4114118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Strength of acids and bases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CA639AB-59A9-470F-8775-FFFEA12DDE64}"/>
              </a:ext>
            </a:extLst>
          </p:cNvPr>
          <p:cNvSpPr txBox="1">
            <a:spLocks/>
          </p:cNvSpPr>
          <p:nvPr/>
        </p:nvSpPr>
        <p:spPr>
          <a:xfrm>
            <a:off x="546430" y="1801854"/>
            <a:ext cx="11259490" cy="445273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Using the acid ionisation constants (Ka) the equilibrium position of a reaction between an acid and base can be predicted.</a:t>
            </a:r>
          </a:p>
          <a:p>
            <a:r>
              <a:rPr lang="en-US" sz="2400" dirty="0"/>
              <a:t>A stronger acid and base will react to produce a weaker acid and base.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Example: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r>
              <a:rPr lang="en-US" sz="2400" dirty="0"/>
              <a:t>HF is a stronger acid than H</a:t>
            </a:r>
            <a:r>
              <a:rPr lang="en-US" sz="2400" baseline="-25000" dirty="0"/>
              <a:t>2</a:t>
            </a:r>
            <a:r>
              <a:rPr lang="en-US" sz="2400" dirty="0"/>
              <a:t>S, hence HS</a:t>
            </a:r>
            <a:r>
              <a:rPr lang="en-US" sz="2400" baseline="30000" dirty="0"/>
              <a:t>-</a:t>
            </a:r>
            <a:r>
              <a:rPr lang="en-US" sz="2400" dirty="0"/>
              <a:t> is a stronger base that F</a:t>
            </a:r>
            <a:r>
              <a:rPr lang="en-US" sz="2400" baseline="30000" dirty="0"/>
              <a:t>-</a:t>
            </a:r>
            <a:r>
              <a:rPr lang="en-US" sz="2400" dirty="0"/>
              <a:t> and this would drive the equilibrium to the right and </a:t>
            </a:r>
            <a:r>
              <a:rPr lang="en-US" sz="2400" dirty="0" err="1"/>
              <a:t>favour</a:t>
            </a:r>
            <a:r>
              <a:rPr lang="en-US" sz="2400" dirty="0"/>
              <a:t> the products.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  <p:pic>
        <p:nvPicPr>
          <p:cNvPr id="14" name="Picture 2" descr="http://wps.prenhall.com/wps/media/objects/602/616516/Media_Assets/Chapter15/Text_Images/FG15_00-08UN.JPG">
            <a:extLst>
              <a:ext uri="{FF2B5EF4-FFF2-40B4-BE49-F238E27FC236}">
                <a16:creationId xmlns:a16="http://schemas.microsoft.com/office/drawing/2014/main" id="{3ECAFD77-5C55-49DC-BB21-BB4B40A73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994" y="3180964"/>
            <a:ext cx="4960480" cy="193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5089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Polyprotic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2FF69955-B39B-460C-8D22-49047E74D5EA}"/>
              </a:ext>
            </a:extLst>
          </p:cNvPr>
          <p:cNvSpPr txBox="1">
            <a:spLocks noChangeArrowheads="1"/>
          </p:cNvSpPr>
          <p:nvPr/>
        </p:nvSpPr>
        <p:spPr>
          <a:xfrm>
            <a:off x="711200" y="1704045"/>
            <a:ext cx="10688320" cy="41148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altLang="en-US" dirty="0"/>
              <a:t>Acids like HCl, HNO</a:t>
            </a:r>
            <a:r>
              <a:rPr lang="en-AU" altLang="en-US" baseline="-25000" dirty="0"/>
              <a:t>3</a:t>
            </a:r>
            <a:r>
              <a:rPr lang="en-AU" altLang="en-US" dirty="0"/>
              <a:t> and CH</a:t>
            </a:r>
            <a:r>
              <a:rPr lang="en-AU" altLang="en-US" baseline="-25000" dirty="0"/>
              <a:t>3</a:t>
            </a:r>
            <a:r>
              <a:rPr lang="en-AU" altLang="en-US" dirty="0"/>
              <a:t>COOH are referred to as monoprotic acids as they produce one proton when they ionise or dissociate.</a:t>
            </a:r>
          </a:p>
          <a:p>
            <a:r>
              <a:rPr lang="en-AU" altLang="en-US" dirty="0"/>
              <a:t>Some acids produce more than one proton…</a:t>
            </a:r>
          </a:p>
          <a:p>
            <a:endParaRPr lang="en-AU" altLang="en-US" dirty="0"/>
          </a:p>
          <a:p>
            <a:endParaRPr lang="en-AU" altLang="en-US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B894B00A-47E8-4DFF-B07D-27DB56288F3E}"/>
              </a:ext>
            </a:extLst>
          </p:cNvPr>
          <p:cNvSpPr txBox="1">
            <a:spLocks noChangeArrowheads="1"/>
          </p:cNvSpPr>
          <p:nvPr/>
        </p:nvSpPr>
        <p:spPr>
          <a:xfrm>
            <a:off x="711200" y="3200400"/>
            <a:ext cx="10688320" cy="41148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altLang="en-US" dirty="0"/>
              <a:t>Sulfuric acid is a diprotic acid. It is a strong acid so completely loses its first proton:</a:t>
            </a:r>
          </a:p>
          <a:p>
            <a:pPr algn="ctr">
              <a:buFont typeface="Wingdings" panose="05000000000000000000" pitchFamily="2" charset="2"/>
              <a:buNone/>
            </a:pPr>
            <a:r>
              <a:rPr lang="en-AU" altLang="en-US" dirty="0"/>
              <a:t>H</a:t>
            </a:r>
            <a:r>
              <a:rPr lang="en-AU" altLang="en-US" baseline="-25000" dirty="0"/>
              <a:t>2</a:t>
            </a:r>
            <a:r>
              <a:rPr lang="en-AU" altLang="en-US" dirty="0"/>
              <a:t>SO</a:t>
            </a:r>
            <a:r>
              <a:rPr lang="en-AU" altLang="en-US" baseline="-25000" dirty="0"/>
              <a:t>4</a:t>
            </a:r>
            <a:r>
              <a:rPr lang="en-AU" altLang="en-US" dirty="0"/>
              <a:t> + H</a:t>
            </a:r>
            <a:r>
              <a:rPr lang="en-AU" altLang="en-US" baseline="-25000" dirty="0"/>
              <a:t>2</a:t>
            </a:r>
            <a:r>
              <a:rPr lang="en-AU" altLang="en-US" dirty="0"/>
              <a:t>O </a:t>
            </a:r>
            <a:r>
              <a:rPr lang="en-AU" altLang="en-US" dirty="0">
                <a:sym typeface="Wingdings" panose="05000000000000000000" pitchFamily="2" charset="2"/>
              </a:rPr>
              <a:t> H</a:t>
            </a:r>
            <a:r>
              <a:rPr lang="en-AU" altLang="en-US" baseline="-25000" dirty="0">
                <a:sym typeface="Wingdings" panose="05000000000000000000" pitchFamily="2" charset="2"/>
              </a:rPr>
              <a:t>3</a:t>
            </a:r>
            <a:r>
              <a:rPr lang="en-AU" altLang="en-US" dirty="0">
                <a:sym typeface="Wingdings" panose="05000000000000000000" pitchFamily="2" charset="2"/>
              </a:rPr>
              <a:t>O</a:t>
            </a:r>
            <a:r>
              <a:rPr lang="en-AU" altLang="en-US" baseline="30000" dirty="0">
                <a:sym typeface="Wingdings" panose="05000000000000000000" pitchFamily="2" charset="2"/>
              </a:rPr>
              <a:t>+</a:t>
            </a:r>
            <a:r>
              <a:rPr lang="en-AU" altLang="en-US" dirty="0">
                <a:sym typeface="Wingdings" panose="05000000000000000000" pitchFamily="2" charset="2"/>
              </a:rPr>
              <a:t> + HSO</a:t>
            </a:r>
            <a:r>
              <a:rPr lang="en-AU" altLang="en-US" baseline="-25000" dirty="0">
                <a:sym typeface="Wingdings" panose="05000000000000000000" pitchFamily="2" charset="2"/>
              </a:rPr>
              <a:t>4</a:t>
            </a:r>
            <a:r>
              <a:rPr lang="en-AU" altLang="en-US" baseline="30000" dirty="0">
                <a:sym typeface="Wingdings" panose="05000000000000000000" pitchFamily="2" charset="2"/>
              </a:rPr>
              <a:t>-</a:t>
            </a:r>
          </a:p>
          <a:p>
            <a:pPr algn="ctr">
              <a:buFont typeface="Wingdings" panose="05000000000000000000" pitchFamily="2" charset="2"/>
              <a:buNone/>
            </a:pPr>
            <a:endParaRPr lang="en-AU" altLang="en-US" baseline="30000" dirty="0">
              <a:sym typeface="Wingdings" panose="05000000000000000000" pitchFamily="2" charset="2"/>
            </a:endParaRPr>
          </a:p>
          <a:p>
            <a:r>
              <a:rPr lang="en-AU" altLang="en-US" dirty="0"/>
              <a:t>The </a:t>
            </a:r>
            <a:r>
              <a:rPr lang="en-AU" altLang="en-US" dirty="0" err="1"/>
              <a:t>hydrogensulphate</a:t>
            </a:r>
            <a:r>
              <a:rPr lang="en-AU" altLang="en-US" dirty="0"/>
              <a:t> ion formed above then acts as a weak acid resulting in the loss of the second proton:</a:t>
            </a:r>
          </a:p>
          <a:p>
            <a:pPr algn="ctr">
              <a:buFont typeface="Wingdings" panose="05000000000000000000" pitchFamily="2" charset="2"/>
              <a:buNone/>
            </a:pPr>
            <a:r>
              <a:rPr lang="en-AU" altLang="en-US" dirty="0">
                <a:sym typeface="Wingdings" panose="05000000000000000000" pitchFamily="2" charset="2"/>
              </a:rPr>
              <a:t>HSO</a:t>
            </a:r>
            <a:r>
              <a:rPr lang="en-AU" altLang="en-US" baseline="-25000" dirty="0">
                <a:sym typeface="Wingdings" panose="05000000000000000000" pitchFamily="2" charset="2"/>
              </a:rPr>
              <a:t>4</a:t>
            </a:r>
            <a:r>
              <a:rPr lang="en-AU" altLang="en-US" baseline="30000" dirty="0">
                <a:sym typeface="Wingdings" panose="05000000000000000000" pitchFamily="2" charset="2"/>
              </a:rPr>
              <a:t>-</a:t>
            </a:r>
            <a:r>
              <a:rPr lang="en-AU" altLang="en-US" dirty="0">
                <a:sym typeface="Wingdings" panose="05000000000000000000" pitchFamily="2" charset="2"/>
              </a:rPr>
              <a:t> + H</a:t>
            </a:r>
            <a:r>
              <a:rPr lang="en-AU" altLang="en-US" baseline="-25000" dirty="0">
                <a:sym typeface="Wingdings" panose="05000000000000000000" pitchFamily="2" charset="2"/>
              </a:rPr>
              <a:t>2</a:t>
            </a:r>
            <a:r>
              <a:rPr lang="en-AU" altLang="en-US" dirty="0">
                <a:sym typeface="Wingdings" panose="05000000000000000000" pitchFamily="2" charset="2"/>
              </a:rPr>
              <a:t>O 	 H</a:t>
            </a:r>
            <a:r>
              <a:rPr lang="en-AU" altLang="en-US" baseline="-25000" dirty="0">
                <a:sym typeface="Wingdings" panose="05000000000000000000" pitchFamily="2" charset="2"/>
              </a:rPr>
              <a:t>3</a:t>
            </a:r>
            <a:r>
              <a:rPr lang="en-AU" altLang="en-US" dirty="0">
                <a:sym typeface="Wingdings" panose="05000000000000000000" pitchFamily="2" charset="2"/>
              </a:rPr>
              <a:t>O</a:t>
            </a:r>
            <a:r>
              <a:rPr lang="en-AU" altLang="en-US" baseline="30000" dirty="0">
                <a:sym typeface="Wingdings" panose="05000000000000000000" pitchFamily="2" charset="2"/>
              </a:rPr>
              <a:t>+</a:t>
            </a:r>
            <a:r>
              <a:rPr lang="en-AU" altLang="en-US" dirty="0">
                <a:sym typeface="Wingdings" panose="05000000000000000000" pitchFamily="2" charset="2"/>
              </a:rPr>
              <a:t> + SO</a:t>
            </a:r>
            <a:r>
              <a:rPr lang="en-AU" altLang="en-US" baseline="-25000" dirty="0">
                <a:sym typeface="Wingdings" panose="05000000000000000000" pitchFamily="2" charset="2"/>
              </a:rPr>
              <a:t>4</a:t>
            </a:r>
            <a:r>
              <a:rPr lang="en-AU" altLang="en-US" baseline="30000" dirty="0">
                <a:sym typeface="Wingdings" panose="05000000000000000000" pitchFamily="2" charset="2"/>
              </a:rPr>
              <a:t>2-</a:t>
            </a:r>
          </a:p>
        </p:txBody>
      </p:sp>
    </p:spTree>
    <p:extLst>
      <p:ext uri="{BB962C8B-B14F-4D97-AF65-F5344CB8AC3E}">
        <p14:creationId xmlns:p14="http://schemas.microsoft.com/office/powerpoint/2010/main" val="2734509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Polyprotic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70B46A1-C174-4764-8862-6BA0FCEE588A}"/>
              </a:ext>
            </a:extLst>
          </p:cNvPr>
          <p:cNvSpPr txBox="1">
            <a:spLocks/>
          </p:cNvSpPr>
          <p:nvPr/>
        </p:nvSpPr>
        <p:spPr>
          <a:xfrm>
            <a:off x="671611" y="1704045"/>
            <a:ext cx="9284048" cy="39036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polyprotic acid can successively donate protons.</a:t>
            </a:r>
          </a:p>
          <a:p>
            <a:r>
              <a:rPr lang="en-US" dirty="0"/>
              <a:t>This is because the conjugate base can also act as an acid (called amphiprotic)</a:t>
            </a:r>
          </a:p>
          <a:p>
            <a:r>
              <a:rPr lang="en-US" dirty="0"/>
              <a:t>For a polyprotic acid, each subsequent acid ionisation constant decreases for each proton donation.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677EFE2-E95B-499B-BFDD-A49D07DBD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487" y="4053887"/>
            <a:ext cx="8806070" cy="2298929"/>
          </a:xfrm>
          <a:prstGeom prst="rect">
            <a:avLst/>
          </a:prstGeom>
        </p:spPr>
      </p:pic>
      <p:sp>
        <p:nvSpPr>
          <p:cNvPr id="13" name="Text Box 25">
            <a:extLst>
              <a:ext uri="{FF2B5EF4-FFF2-40B4-BE49-F238E27FC236}">
                <a16:creationId xmlns:a16="http://schemas.microsoft.com/office/drawing/2014/main" id="{FF44418B-D03F-41B9-9ACF-16F02176FF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2309" y="4249568"/>
            <a:ext cx="95567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AU" sz="2800" dirty="0">
                <a:solidFill>
                  <a:srgbClr val="FF0000"/>
                </a:solidFill>
                <a:ea typeface="ＭＳ Ｐゴシック" charset="0"/>
              </a:rPr>
              <a:t>Most</a:t>
            </a:r>
          </a:p>
        </p:txBody>
      </p:sp>
      <p:sp>
        <p:nvSpPr>
          <p:cNvPr id="14" name="Text Box 26">
            <a:extLst>
              <a:ext uri="{FF2B5EF4-FFF2-40B4-BE49-F238E27FC236}">
                <a16:creationId xmlns:a16="http://schemas.microsoft.com/office/drawing/2014/main" id="{8A3ECD38-3BEE-4272-B503-C386C43F6A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1359" y="4908685"/>
            <a:ext cx="79541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AU" sz="2800" dirty="0">
                <a:solidFill>
                  <a:srgbClr val="FF0000"/>
                </a:solidFill>
                <a:ea typeface="ＭＳ Ｐゴシック" charset="0"/>
              </a:rPr>
              <a:t>Less</a:t>
            </a:r>
          </a:p>
        </p:txBody>
      </p:sp>
      <p:sp>
        <p:nvSpPr>
          <p:cNvPr id="15" name="Text Box 27">
            <a:extLst>
              <a:ext uri="{FF2B5EF4-FFF2-40B4-BE49-F238E27FC236}">
                <a16:creationId xmlns:a16="http://schemas.microsoft.com/office/drawing/2014/main" id="{16F627ED-E9D3-42DF-8004-EE1C286CDC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1359" y="5607708"/>
            <a:ext cx="94205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AU" sz="2800" dirty="0">
                <a:solidFill>
                  <a:srgbClr val="FF0000"/>
                </a:solidFill>
                <a:ea typeface="ＭＳ Ｐゴシック" charset="0"/>
              </a:rPr>
              <a:t>Least</a:t>
            </a:r>
          </a:p>
        </p:txBody>
      </p:sp>
    </p:spTree>
    <p:extLst>
      <p:ext uri="{BB962C8B-B14F-4D97-AF65-F5344CB8AC3E}">
        <p14:creationId xmlns:p14="http://schemas.microsoft.com/office/powerpoint/2010/main" val="1767600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Exercise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C9F78C-7B47-4201-9138-763A07BA5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57161"/>
            <a:ext cx="12192000" cy="314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975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Exercise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73DB33-C56E-4433-BFBF-EDDF9828B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5" y="2000112"/>
            <a:ext cx="11372850" cy="242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431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Exercise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10C1D0-780C-4782-B892-A351AB4AF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8567"/>
            <a:ext cx="12192000" cy="302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349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On-going work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505B28-C6B6-4C68-877B-33183B397933}"/>
              </a:ext>
            </a:extLst>
          </p:cNvPr>
          <p:cNvSpPr txBox="1"/>
          <p:nvPr/>
        </p:nvSpPr>
        <p:spPr>
          <a:xfrm>
            <a:off x="690880" y="1731932"/>
            <a:ext cx="10668000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Essential chemistry </a:t>
            </a:r>
            <a:r>
              <a:rPr lang="en-US" sz="2400" dirty="0" err="1"/>
              <a:t>ch</a:t>
            </a:r>
            <a:r>
              <a:rPr lang="en-US" sz="2400" dirty="0"/>
              <a:t> 4.1-4.5, Set 4 Q 1 – 15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Review of the reactions of acids and bases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Essential chemistry </a:t>
            </a:r>
            <a:r>
              <a:rPr lang="en-US" sz="2400" dirty="0" err="1"/>
              <a:t>ch</a:t>
            </a:r>
            <a:r>
              <a:rPr lang="en-US" sz="2400" dirty="0"/>
              <a:t> 3, Set 3 all questions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137357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Outline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3FD7F8-C949-4143-8ED0-A2447359F538}"/>
              </a:ext>
            </a:extLst>
          </p:cNvPr>
          <p:cNvSpPr txBox="1"/>
          <p:nvPr/>
        </p:nvSpPr>
        <p:spPr>
          <a:xfrm>
            <a:off x="975360" y="1940560"/>
            <a:ext cx="10078720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Summary – Arrhenius and Bronsted-Lowry theories of acids and bases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Amphoteric substances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Arrhenius theory – strength of acids and bases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Bronsted-Lowry – strength of acids and bases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Acid Ionisation constant, Ka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388315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Summary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F4181C9C-30B2-425B-B24C-132421A2FFB8}"/>
              </a:ext>
            </a:extLst>
          </p:cNvPr>
          <p:cNvSpPr txBox="1">
            <a:spLocks noChangeArrowheads="1"/>
          </p:cNvSpPr>
          <p:nvPr/>
        </p:nvSpPr>
        <p:spPr>
          <a:xfrm>
            <a:off x="6278880" y="1790996"/>
            <a:ext cx="5669280" cy="7548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en-US" dirty="0"/>
              <a:t>Br</a:t>
            </a:r>
            <a:r>
              <a:rPr lang="en-US" altLang="en-US" dirty="0" err="1">
                <a:cs typeface="Arial" panose="020B0604020202020204" pitchFamily="34" charset="0"/>
              </a:rPr>
              <a:t>ønsted</a:t>
            </a:r>
            <a:r>
              <a:rPr lang="en-US" altLang="en-US" dirty="0">
                <a:cs typeface="Arial" panose="020B0604020202020204" pitchFamily="34" charset="0"/>
              </a:rPr>
              <a:t>-Lowry Theory</a:t>
            </a:r>
            <a:r>
              <a:rPr lang="en-US" altLang="en-US" dirty="0">
                <a:solidFill>
                  <a:srgbClr val="FFFF59"/>
                </a:solidFill>
                <a:cs typeface="Arial" panose="020B0604020202020204" pitchFamily="34" charset="0"/>
              </a:rPr>
              <a:t> </a:t>
            </a:r>
            <a:endParaRPr lang="en-AU" altLang="en-US" dirty="0">
              <a:cs typeface="Arial" panose="020B0604020202020204" pitchFamily="34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618CD424-09E4-4A06-A91C-94852233E02B}"/>
              </a:ext>
            </a:extLst>
          </p:cNvPr>
          <p:cNvSpPr txBox="1">
            <a:spLocks noChangeArrowheads="1"/>
          </p:cNvSpPr>
          <p:nvPr/>
        </p:nvSpPr>
        <p:spPr>
          <a:xfrm>
            <a:off x="6512560" y="3007360"/>
            <a:ext cx="4917440" cy="19913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AU" altLang="en-US" dirty="0"/>
          </a:p>
          <a:p>
            <a:pPr>
              <a:buFont typeface="Wingdings" panose="05000000000000000000" pitchFamily="2" charset="2"/>
              <a:buNone/>
            </a:pPr>
            <a:r>
              <a:rPr lang="en-AU" altLang="en-US" dirty="0"/>
              <a:t>	</a:t>
            </a:r>
            <a:endParaRPr lang="en-AU" altLang="en-US" sz="3600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A63E34EA-06E6-41A5-A3EB-7116FF7D84BC}"/>
              </a:ext>
            </a:extLst>
          </p:cNvPr>
          <p:cNvSpPr txBox="1">
            <a:spLocks noChangeArrowheads="1"/>
          </p:cNvSpPr>
          <p:nvPr/>
        </p:nvSpPr>
        <p:spPr>
          <a:xfrm>
            <a:off x="772160" y="1829819"/>
            <a:ext cx="4338320" cy="7548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/>
              <a:t>Arrhenius </a:t>
            </a:r>
            <a:r>
              <a:rPr lang="en-US" altLang="en-US" dirty="0">
                <a:cs typeface="Arial" panose="020B0604020202020204" pitchFamily="34" charset="0"/>
              </a:rPr>
              <a:t>Theory</a:t>
            </a:r>
            <a:r>
              <a:rPr lang="en-US" altLang="en-US" dirty="0">
                <a:solidFill>
                  <a:srgbClr val="FFFF59"/>
                </a:solidFill>
                <a:cs typeface="Arial" panose="020B0604020202020204" pitchFamily="34" charset="0"/>
              </a:rPr>
              <a:t> </a:t>
            </a:r>
            <a:endParaRPr lang="en-AU" altLang="en-US" dirty="0">
              <a:cs typeface="Arial" panose="020B0604020202020204" pitchFamily="34" charset="0"/>
            </a:endParaRP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318A2AFB-B1C4-4534-BDAF-460A5357A825}"/>
              </a:ext>
            </a:extLst>
          </p:cNvPr>
          <p:cNvSpPr txBox="1">
            <a:spLocks/>
          </p:cNvSpPr>
          <p:nvPr/>
        </p:nvSpPr>
        <p:spPr>
          <a:xfrm>
            <a:off x="533926" y="2701929"/>
            <a:ext cx="4576554" cy="81406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i="1" dirty="0">
                <a:solidFill>
                  <a:schemeClr val="bg1"/>
                </a:solidFill>
              </a:rPr>
              <a:t>Acids ionize in water to produce H</a:t>
            </a:r>
            <a:r>
              <a:rPr lang="en-US" sz="2400" i="1" baseline="30000" dirty="0">
                <a:solidFill>
                  <a:schemeClr val="bg1"/>
                </a:solidFill>
              </a:rPr>
              <a:t>+</a:t>
            </a:r>
            <a:r>
              <a:rPr lang="en-US" sz="2400" i="1" dirty="0">
                <a:solidFill>
                  <a:schemeClr val="bg1"/>
                </a:solidFill>
              </a:rPr>
              <a:t> ions</a:t>
            </a:r>
          </a:p>
        </p:txBody>
      </p:sp>
      <p:sp>
        <p:nvSpPr>
          <p:cNvPr id="19" name="Content Placeholder 8">
            <a:extLst>
              <a:ext uri="{FF2B5EF4-FFF2-40B4-BE49-F238E27FC236}">
                <a16:creationId xmlns:a16="http://schemas.microsoft.com/office/drawing/2014/main" id="{C4F74C91-C488-4309-9386-1DD2810B8B67}"/>
              </a:ext>
            </a:extLst>
          </p:cNvPr>
          <p:cNvSpPr txBox="1">
            <a:spLocks/>
          </p:cNvSpPr>
          <p:nvPr/>
        </p:nvSpPr>
        <p:spPr>
          <a:xfrm>
            <a:off x="523766" y="3646809"/>
            <a:ext cx="4576554" cy="81406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i="1" dirty="0">
                <a:solidFill>
                  <a:schemeClr val="bg1"/>
                </a:solidFill>
              </a:rPr>
              <a:t>Bases dissociates in water to produce OH</a:t>
            </a:r>
            <a:r>
              <a:rPr lang="en-US" sz="2400" i="1" baseline="30000" dirty="0">
                <a:solidFill>
                  <a:schemeClr val="bg1"/>
                </a:solidFill>
              </a:rPr>
              <a:t>-</a:t>
            </a:r>
            <a:r>
              <a:rPr lang="en-US" sz="2400" i="1" dirty="0">
                <a:solidFill>
                  <a:schemeClr val="bg1"/>
                </a:solidFill>
              </a:rPr>
              <a:t> ions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FE16560-8DA2-481D-BFCC-1AFFAD668671}"/>
              </a:ext>
            </a:extLst>
          </p:cNvPr>
          <p:cNvSpPr/>
          <p:nvPr/>
        </p:nvSpPr>
        <p:spPr>
          <a:xfrm>
            <a:off x="533926" y="4644733"/>
            <a:ext cx="4576554" cy="156966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Arrhenius Theory could also account for the strength of Acids based on the extent of the </a:t>
            </a:r>
            <a:r>
              <a:rPr lang="en-US" sz="2400" dirty="0" err="1"/>
              <a:t>Ionisation</a:t>
            </a:r>
            <a:r>
              <a:rPr lang="en-US" sz="2400" dirty="0"/>
              <a:t> reaction (reversible).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A9A4A7-1BA2-4520-AB4A-3D71884BB983}"/>
              </a:ext>
            </a:extLst>
          </p:cNvPr>
          <p:cNvSpPr txBox="1"/>
          <p:nvPr/>
        </p:nvSpPr>
        <p:spPr>
          <a:xfrm>
            <a:off x="6683003" y="2701929"/>
            <a:ext cx="4576554" cy="95410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buFont typeface="Wingdings" panose="05000000000000000000" pitchFamily="2" charset="2"/>
              <a:buNone/>
            </a:pPr>
            <a:r>
              <a:rPr lang="en-AU" altLang="en-US" sz="2800" b="1" dirty="0"/>
              <a:t>A</a:t>
            </a:r>
            <a:r>
              <a:rPr lang="en-AU" altLang="en-US" sz="2800" dirty="0"/>
              <a:t>cid is a </a:t>
            </a:r>
            <a:r>
              <a:rPr lang="en-AU" altLang="en-US" sz="2800" b="1" dirty="0"/>
              <a:t>P</a:t>
            </a:r>
            <a:r>
              <a:rPr lang="en-AU" altLang="en-US" sz="2800" dirty="0"/>
              <a:t>roton </a:t>
            </a:r>
            <a:r>
              <a:rPr lang="en-AU" altLang="en-US" sz="2800" b="1" dirty="0"/>
              <a:t>D</a:t>
            </a:r>
            <a:r>
              <a:rPr lang="en-AU" altLang="en-US" sz="2800" dirty="0"/>
              <a:t>onor </a:t>
            </a:r>
          </a:p>
          <a:p>
            <a:pPr algn="ctr">
              <a:buFont typeface="Wingdings" panose="05000000000000000000" pitchFamily="2" charset="2"/>
              <a:buNone/>
            </a:pPr>
            <a:r>
              <a:rPr lang="en-AU" altLang="en-US" sz="2800" b="1" dirty="0"/>
              <a:t>B</a:t>
            </a:r>
            <a:r>
              <a:rPr lang="en-AU" altLang="en-US" sz="2800" dirty="0"/>
              <a:t>ase is </a:t>
            </a:r>
            <a:r>
              <a:rPr lang="en-AU" altLang="en-US" sz="2800" b="1" dirty="0"/>
              <a:t>P</a:t>
            </a:r>
            <a:r>
              <a:rPr lang="en-AU" altLang="en-US" sz="2800" dirty="0"/>
              <a:t>roton </a:t>
            </a:r>
            <a:r>
              <a:rPr lang="en-AU" altLang="en-US" sz="2800" b="1" dirty="0"/>
              <a:t>A</a:t>
            </a:r>
            <a:r>
              <a:rPr lang="en-AU" altLang="en-US" sz="2800" dirty="0"/>
              <a:t>cceptor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18D092C-D3D5-4235-9906-0ECD8C55E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3003" y="4090579"/>
            <a:ext cx="4653794" cy="189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6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 animBg="1"/>
      <p:bldP spid="19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Amphoteric substances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sp>
        <p:nvSpPr>
          <p:cNvPr id="10" name="Rectangle 3">
            <a:extLst>
              <a:ext uri="{FF2B5EF4-FFF2-40B4-BE49-F238E27FC236}">
                <a16:creationId xmlns:a16="http://schemas.microsoft.com/office/drawing/2014/main" id="{ACA6DA44-6794-4884-9591-A903375B7986}"/>
              </a:ext>
            </a:extLst>
          </p:cNvPr>
          <p:cNvSpPr txBox="1">
            <a:spLocks noChangeArrowheads="1"/>
          </p:cNvSpPr>
          <p:nvPr/>
        </p:nvSpPr>
        <p:spPr>
          <a:xfrm>
            <a:off x="731520" y="1969632"/>
            <a:ext cx="10728960" cy="41148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altLang="en-US" sz="2400" dirty="0"/>
              <a:t>Water can act as an acid:</a:t>
            </a:r>
          </a:p>
          <a:p>
            <a:endParaRPr lang="en-AU" altLang="en-US" sz="2400" dirty="0"/>
          </a:p>
          <a:p>
            <a:pPr algn="ctr">
              <a:buFont typeface="Wingdings" panose="05000000000000000000" pitchFamily="2" charset="2"/>
              <a:buNone/>
            </a:pPr>
            <a:r>
              <a:rPr lang="en-AU" altLang="en-US" sz="2400" dirty="0">
                <a:solidFill>
                  <a:schemeClr val="folHlink"/>
                </a:solidFill>
              </a:rPr>
              <a:t>NH</a:t>
            </a:r>
            <a:r>
              <a:rPr lang="en-AU" altLang="en-US" sz="2400" baseline="-25000" dirty="0">
                <a:solidFill>
                  <a:schemeClr val="folHlink"/>
                </a:solidFill>
              </a:rPr>
              <a:t>3</a:t>
            </a:r>
            <a:r>
              <a:rPr lang="en-AU" altLang="en-US" sz="2400" dirty="0">
                <a:solidFill>
                  <a:schemeClr val="folHlink"/>
                </a:solidFill>
              </a:rPr>
              <a:t>(g) + H</a:t>
            </a:r>
            <a:r>
              <a:rPr lang="en-AU" altLang="en-US" sz="2400" baseline="-25000" dirty="0">
                <a:solidFill>
                  <a:schemeClr val="folHlink"/>
                </a:solidFill>
              </a:rPr>
              <a:t>2</a:t>
            </a:r>
            <a:r>
              <a:rPr lang="en-AU" altLang="en-US" sz="2400" dirty="0">
                <a:solidFill>
                  <a:schemeClr val="folHlink"/>
                </a:solidFill>
              </a:rPr>
              <a:t>O(l) </a:t>
            </a:r>
            <a:r>
              <a:rPr lang="en-AU" altLang="en-US" sz="2400" dirty="0">
                <a:solidFill>
                  <a:schemeClr val="folHlink"/>
                </a:solidFill>
                <a:sym typeface="Wingdings" panose="05000000000000000000" pitchFamily="2" charset="2"/>
              </a:rPr>
              <a:t> NH</a:t>
            </a:r>
            <a:r>
              <a:rPr lang="en-AU" altLang="en-US" sz="2400" baseline="-25000" dirty="0">
                <a:solidFill>
                  <a:schemeClr val="folHlink"/>
                </a:solidFill>
                <a:sym typeface="Wingdings" panose="05000000000000000000" pitchFamily="2" charset="2"/>
              </a:rPr>
              <a:t>4</a:t>
            </a:r>
            <a:r>
              <a:rPr lang="en-AU" altLang="en-US" sz="2400" baseline="30000" dirty="0">
                <a:solidFill>
                  <a:schemeClr val="folHlink"/>
                </a:solidFill>
                <a:sym typeface="Wingdings" panose="05000000000000000000" pitchFamily="2" charset="2"/>
              </a:rPr>
              <a:t>+</a:t>
            </a:r>
            <a:r>
              <a:rPr lang="en-AU" altLang="en-US" sz="2400" dirty="0">
                <a:solidFill>
                  <a:schemeClr val="folHlink"/>
                </a:solidFill>
                <a:sym typeface="Wingdings" panose="05000000000000000000" pitchFamily="2" charset="2"/>
              </a:rPr>
              <a:t>(</a:t>
            </a:r>
            <a:r>
              <a:rPr lang="en-AU" altLang="en-US" sz="2400" dirty="0" err="1">
                <a:solidFill>
                  <a:schemeClr val="folHlink"/>
                </a:solidFill>
                <a:sym typeface="Wingdings" panose="05000000000000000000" pitchFamily="2" charset="2"/>
              </a:rPr>
              <a:t>aq</a:t>
            </a:r>
            <a:r>
              <a:rPr lang="en-AU" altLang="en-US" sz="2400" dirty="0">
                <a:solidFill>
                  <a:schemeClr val="folHlink"/>
                </a:solidFill>
                <a:sym typeface="Wingdings" panose="05000000000000000000" pitchFamily="2" charset="2"/>
              </a:rPr>
              <a:t>) + OH</a:t>
            </a:r>
            <a:r>
              <a:rPr lang="en-AU" altLang="en-US" sz="2400" baseline="30000" dirty="0">
                <a:solidFill>
                  <a:schemeClr val="folHlink"/>
                </a:solidFill>
                <a:sym typeface="Wingdings" panose="05000000000000000000" pitchFamily="2" charset="2"/>
              </a:rPr>
              <a:t>-</a:t>
            </a:r>
            <a:r>
              <a:rPr lang="en-AU" altLang="en-US" sz="2400" dirty="0">
                <a:solidFill>
                  <a:schemeClr val="folHlink"/>
                </a:solidFill>
                <a:sym typeface="Wingdings" panose="05000000000000000000" pitchFamily="2" charset="2"/>
              </a:rPr>
              <a:t>(</a:t>
            </a:r>
            <a:r>
              <a:rPr lang="en-AU" altLang="en-US" sz="2400" dirty="0" err="1">
                <a:solidFill>
                  <a:schemeClr val="folHlink"/>
                </a:solidFill>
                <a:sym typeface="Wingdings" panose="05000000000000000000" pitchFamily="2" charset="2"/>
              </a:rPr>
              <a:t>aq</a:t>
            </a:r>
            <a:r>
              <a:rPr lang="en-AU" altLang="en-US" sz="2400" dirty="0">
                <a:solidFill>
                  <a:schemeClr val="folHlink"/>
                </a:solidFill>
                <a:sym typeface="Wingdings" panose="05000000000000000000" pitchFamily="2" charset="2"/>
              </a:rPr>
              <a:t>)</a:t>
            </a:r>
            <a:endParaRPr lang="en-AU" altLang="en-US" sz="2400" dirty="0">
              <a:solidFill>
                <a:schemeClr val="folHlink"/>
              </a:solidFill>
            </a:endParaRPr>
          </a:p>
          <a:p>
            <a:endParaRPr lang="en-AU" altLang="en-US" sz="2400" dirty="0">
              <a:solidFill>
                <a:schemeClr val="accent2"/>
              </a:solidFill>
            </a:endParaRPr>
          </a:p>
          <a:p>
            <a:r>
              <a:rPr lang="en-AU" altLang="en-US" sz="2400" dirty="0"/>
              <a:t>And also as a base:</a:t>
            </a:r>
          </a:p>
          <a:p>
            <a:endParaRPr lang="en-AU" altLang="en-US" sz="2400" dirty="0"/>
          </a:p>
          <a:p>
            <a:pPr algn="ctr">
              <a:buFont typeface="Wingdings" panose="05000000000000000000" pitchFamily="2" charset="2"/>
              <a:buNone/>
            </a:pPr>
            <a:r>
              <a:rPr lang="en-AU" altLang="en-US" sz="2400" dirty="0">
                <a:solidFill>
                  <a:schemeClr val="folHlink"/>
                </a:solidFill>
              </a:rPr>
              <a:t>HCl(g) + H</a:t>
            </a:r>
            <a:r>
              <a:rPr lang="en-AU" altLang="en-US" sz="2400" baseline="-25000" dirty="0">
                <a:solidFill>
                  <a:schemeClr val="folHlink"/>
                </a:solidFill>
              </a:rPr>
              <a:t>2</a:t>
            </a:r>
            <a:r>
              <a:rPr lang="en-AU" altLang="en-US" sz="2400" dirty="0">
                <a:solidFill>
                  <a:schemeClr val="folHlink"/>
                </a:solidFill>
              </a:rPr>
              <a:t>O(l) </a:t>
            </a:r>
            <a:r>
              <a:rPr lang="en-AU" altLang="en-US" sz="2400" dirty="0">
                <a:solidFill>
                  <a:schemeClr val="folHlink"/>
                </a:solidFill>
                <a:sym typeface="Wingdings" panose="05000000000000000000" pitchFamily="2" charset="2"/>
              </a:rPr>
              <a:t> H</a:t>
            </a:r>
            <a:r>
              <a:rPr lang="en-AU" altLang="en-US" sz="2400" baseline="-25000" dirty="0">
                <a:solidFill>
                  <a:schemeClr val="folHlink"/>
                </a:solidFill>
                <a:sym typeface="Wingdings" panose="05000000000000000000" pitchFamily="2" charset="2"/>
              </a:rPr>
              <a:t>3</a:t>
            </a:r>
            <a:r>
              <a:rPr lang="en-AU" altLang="en-US" sz="2400" dirty="0">
                <a:solidFill>
                  <a:schemeClr val="folHlink"/>
                </a:solidFill>
                <a:sym typeface="Wingdings" panose="05000000000000000000" pitchFamily="2" charset="2"/>
              </a:rPr>
              <a:t>O</a:t>
            </a:r>
            <a:r>
              <a:rPr lang="en-AU" altLang="en-US" sz="2400" baseline="30000" dirty="0">
                <a:solidFill>
                  <a:schemeClr val="folHlink"/>
                </a:solidFill>
                <a:sym typeface="Wingdings" panose="05000000000000000000" pitchFamily="2" charset="2"/>
              </a:rPr>
              <a:t>+</a:t>
            </a:r>
            <a:r>
              <a:rPr lang="en-AU" altLang="en-US" sz="2400" dirty="0">
                <a:solidFill>
                  <a:schemeClr val="folHlink"/>
                </a:solidFill>
                <a:sym typeface="Wingdings" panose="05000000000000000000" pitchFamily="2" charset="2"/>
              </a:rPr>
              <a:t>(</a:t>
            </a:r>
            <a:r>
              <a:rPr lang="en-AU" altLang="en-US" sz="2400" dirty="0" err="1">
                <a:solidFill>
                  <a:schemeClr val="folHlink"/>
                </a:solidFill>
                <a:sym typeface="Wingdings" panose="05000000000000000000" pitchFamily="2" charset="2"/>
              </a:rPr>
              <a:t>aq</a:t>
            </a:r>
            <a:r>
              <a:rPr lang="en-AU" altLang="en-US" sz="2400" dirty="0">
                <a:solidFill>
                  <a:schemeClr val="folHlink"/>
                </a:solidFill>
                <a:sym typeface="Wingdings" panose="05000000000000000000" pitchFamily="2" charset="2"/>
              </a:rPr>
              <a:t>) + Cl</a:t>
            </a:r>
            <a:r>
              <a:rPr lang="en-AU" altLang="en-US" sz="2400" baseline="30000" dirty="0">
                <a:solidFill>
                  <a:schemeClr val="folHlink"/>
                </a:solidFill>
                <a:sym typeface="Wingdings" panose="05000000000000000000" pitchFamily="2" charset="2"/>
              </a:rPr>
              <a:t>-</a:t>
            </a:r>
            <a:r>
              <a:rPr lang="en-AU" altLang="en-US" sz="2400" dirty="0">
                <a:solidFill>
                  <a:schemeClr val="folHlink"/>
                </a:solidFill>
                <a:sym typeface="Wingdings" panose="05000000000000000000" pitchFamily="2" charset="2"/>
              </a:rPr>
              <a:t>(</a:t>
            </a:r>
            <a:r>
              <a:rPr lang="en-AU" altLang="en-US" sz="2400" dirty="0" err="1">
                <a:solidFill>
                  <a:schemeClr val="folHlink"/>
                </a:solidFill>
                <a:sym typeface="Wingdings" panose="05000000000000000000" pitchFamily="2" charset="2"/>
              </a:rPr>
              <a:t>aq</a:t>
            </a:r>
            <a:r>
              <a:rPr lang="en-AU" altLang="en-US" sz="2400" dirty="0">
                <a:solidFill>
                  <a:schemeClr val="folHlink"/>
                </a:solidFill>
                <a:sym typeface="Wingdings" panose="05000000000000000000" pitchFamily="2" charset="2"/>
              </a:rPr>
              <a:t>)</a:t>
            </a:r>
            <a:endParaRPr lang="en-AU" altLang="en-US" sz="2400" dirty="0">
              <a:solidFill>
                <a:schemeClr val="folHlink"/>
              </a:solidFill>
            </a:endParaRPr>
          </a:p>
          <a:p>
            <a:endParaRPr lang="en-AU" altLang="en-US" sz="2400" dirty="0">
              <a:solidFill>
                <a:schemeClr val="folHlink"/>
              </a:solidFill>
            </a:endParaRPr>
          </a:p>
          <a:p>
            <a:r>
              <a:rPr lang="en-AU" altLang="en-US" sz="2400" dirty="0"/>
              <a:t>Substances that can act as both an acid </a:t>
            </a:r>
            <a:r>
              <a:rPr lang="en-AU" altLang="en-US" sz="2400" u="sng" dirty="0"/>
              <a:t>and</a:t>
            </a:r>
            <a:r>
              <a:rPr lang="en-AU" altLang="en-US" sz="2400" dirty="0"/>
              <a:t> a base are called AMPHOTERIC</a:t>
            </a:r>
          </a:p>
        </p:txBody>
      </p:sp>
      <p:sp>
        <p:nvSpPr>
          <p:cNvPr id="3" name="Arrow: Curved Right 2">
            <a:extLst>
              <a:ext uri="{FF2B5EF4-FFF2-40B4-BE49-F238E27FC236}">
                <a16:creationId xmlns:a16="http://schemas.microsoft.com/office/drawing/2014/main" id="{468A2A72-1D50-4226-BB84-336D667E96B0}"/>
              </a:ext>
            </a:extLst>
          </p:cNvPr>
          <p:cNvSpPr/>
          <p:nvPr/>
        </p:nvSpPr>
        <p:spPr>
          <a:xfrm rot="5400000">
            <a:off x="4162013" y="1977007"/>
            <a:ext cx="508000" cy="1293306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11" name="Arrow: Curved Right 10">
            <a:extLst>
              <a:ext uri="{FF2B5EF4-FFF2-40B4-BE49-F238E27FC236}">
                <a16:creationId xmlns:a16="http://schemas.microsoft.com/office/drawing/2014/main" id="{3C4A85D4-4517-41BC-9433-E0357A83166F}"/>
              </a:ext>
            </a:extLst>
          </p:cNvPr>
          <p:cNvSpPr/>
          <p:nvPr/>
        </p:nvSpPr>
        <p:spPr>
          <a:xfrm rot="16200000" flipH="1">
            <a:off x="4440159" y="3737224"/>
            <a:ext cx="508000" cy="148288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473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Strength of acids and bases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E94FF2-1A6F-430F-BEF4-71769AF62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49332"/>
            <a:ext cx="12192000" cy="295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528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Strength of acids and bases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sp>
        <p:nvSpPr>
          <p:cNvPr id="22" name="Rectangle 2">
            <a:extLst>
              <a:ext uri="{FF2B5EF4-FFF2-40B4-BE49-F238E27FC236}">
                <a16:creationId xmlns:a16="http://schemas.microsoft.com/office/drawing/2014/main" id="{05E7A6EF-5955-4A4E-8939-D004EC42905F}"/>
              </a:ext>
            </a:extLst>
          </p:cNvPr>
          <p:cNvSpPr txBox="1">
            <a:spLocks noChangeArrowheads="1"/>
          </p:cNvSpPr>
          <p:nvPr/>
        </p:nvSpPr>
        <p:spPr>
          <a:xfrm>
            <a:off x="274320" y="1905000"/>
            <a:ext cx="7010400" cy="5949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en-US" dirty="0"/>
              <a:t>Strong Acids</a:t>
            </a: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07108DC3-8DC2-4E85-A84F-1E0D51393DCE}"/>
              </a:ext>
            </a:extLst>
          </p:cNvPr>
          <p:cNvSpPr txBox="1">
            <a:spLocks noChangeArrowheads="1"/>
          </p:cNvSpPr>
          <p:nvPr/>
        </p:nvSpPr>
        <p:spPr>
          <a:xfrm>
            <a:off x="468208" y="2669826"/>
            <a:ext cx="5161280" cy="15900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altLang="en-US" sz="2400" dirty="0"/>
              <a:t>According to Arrhenius theory, when strong acids are dissolved all of the acid breaks up into hydrogen ions and negative ions.</a:t>
            </a:r>
          </a:p>
          <a:p>
            <a:endParaRPr lang="en-AU" altLang="en-US" sz="24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48A23EA-5878-4CA0-81FD-F90B9018C47C}"/>
              </a:ext>
            </a:extLst>
          </p:cNvPr>
          <p:cNvGrpSpPr/>
          <p:nvPr/>
        </p:nvGrpSpPr>
        <p:grpSpPr>
          <a:xfrm>
            <a:off x="1261073" y="4514430"/>
            <a:ext cx="3281798" cy="1299699"/>
            <a:chOff x="663808" y="4112744"/>
            <a:chExt cx="3281798" cy="129969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7F09FA8-05CC-4566-AF7F-91A6E28E390E}"/>
                </a:ext>
              </a:extLst>
            </p:cNvPr>
            <p:cNvSpPr txBox="1"/>
            <p:nvPr/>
          </p:nvSpPr>
          <p:spPr>
            <a:xfrm>
              <a:off x="712855" y="4112744"/>
              <a:ext cx="3232751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i="1" dirty="0" err="1">
                  <a:solidFill>
                    <a:srgbClr val="7030A0"/>
                  </a:solidFill>
                </a:rPr>
                <a:t>HCl</a:t>
              </a:r>
              <a:r>
                <a:rPr lang="en-US" sz="2400" i="1" baseline="-25000" dirty="0">
                  <a:solidFill>
                    <a:srgbClr val="7030A0"/>
                  </a:solidFill>
                </a:rPr>
                <a:t>(g)    </a:t>
              </a:r>
              <a:r>
                <a:rPr lang="en-US" sz="2400" i="1" dirty="0">
                  <a:solidFill>
                    <a:srgbClr val="7030A0"/>
                  </a:solidFill>
                </a:rPr>
                <a:t>→ H</a:t>
              </a:r>
              <a:r>
                <a:rPr lang="en-US" sz="2400" i="1" baseline="30000" dirty="0">
                  <a:solidFill>
                    <a:srgbClr val="7030A0"/>
                  </a:solidFill>
                </a:rPr>
                <a:t>+</a:t>
              </a:r>
              <a:r>
                <a:rPr lang="en-US" sz="2400" i="1" baseline="-25000" dirty="0">
                  <a:solidFill>
                    <a:srgbClr val="7030A0"/>
                  </a:solidFill>
                </a:rPr>
                <a:t>(</a:t>
              </a:r>
              <a:r>
                <a:rPr lang="en-US" sz="2400" i="1" baseline="-25000" dirty="0" err="1">
                  <a:solidFill>
                    <a:srgbClr val="7030A0"/>
                  </a:solidFill>
                </a:rPr>
                <a:t>aq</a:t>
              </a:r>
              <a:r>
                <a:rPr lang="en-US" sz="2400" i="1" baseline="-25000" dirty="0">
                  <a:solidFill>
                    <a:srgbClr val="7030A0"/>
                  </a:solidFill>
                </a:rPr>
                <a:t>)  </a:t>
              </a:r>
              <a:r>
                <a:rPr lang="en-US" sz="2400" i="1" dirty="0">
                  <a:solidFill>
                    <a:srgbClr val="7030A0"/>
                  </a:solidFill>
                </a:rPr>
                <a:t>+   Cl</a:t>
              </a:r>
              <a:r>
                <a:rPr lang="en-US" sz="2400" i="1" baseline="30000" dirty="0">
                  <a:solidFill>
                    <a:srgbClr val="7030A0"/>
                  </a:solidFill>
                </a:rPr>
                <a:t>-</a:t>
              </a:r>
              <a:r>
                <a:rPr lang="en-US" sz="2400" i="1" baseline="-25000" dirty="0">
                  <a:solidFill>
                    <a:srgbClr val="7030A0"/>
                  </a:solidFill>
                </a:rPr>
                <a:t>(</a:t>
              </a:r>
              <a:r>
                <a:rPr lang="en-US" sz="2400" i="1" baseline="-25000" dirty="0" err="1">
                  <a:solidFill>
                    <a:srgbClr val="7030A0"/>
                  </a:solidFill>
                </a:rPr>
                <a:t>aq</a:t>
              </a:r>
              <a:r>
                <a:rPr lang="en-US" sz="2400" i="1" baseline="-25000" dirty="0">
                  <a:solidFill>
                    <a:srgbClr val="7030A0"/>
                  </a:solidFill>
                </a:rPr>
                <a:t>)</a:t>
              </a:r>
              <a:r>
                <a:rPr lang="en-US" sz="2400" i="1" dirty="0">
                  <a:solidFill>
                    <a:srgbClr val="7030A0"/>
                  </a:solidFill>
                </a:rPr>
                <a:t> </a:t>
              </a:r>
            </a:p>
          </p:txBody>
        </p:sp>
        <p:sp>
          <p:nvSpPr>
            <p:cNvPr id="26" name="Left Bracket 25">
              <a:extLst>
                <a:ext uri="{FF2B5EF4-FFF2-40B4-BE49-F238E27FC236}">
                  <a16:creationId xmlns:a16="http://schemas.microsoft.com/office/drawing/2014/main" id="{A1098E9E-7C01-43B3-8A54-D9ED2626E98C}"/>
                </a:ext>
              </a:extLst>
            </p:cNvPr>
            <p:cNvSpPr/>
            <p:nvPr/>
          </p:nvSpPr>
          <p:spPr>
            <a:xfrm rot="16200000">
              <a:off x="2606939" y="4044376"/>
              <a:ext cx="216000" cy="1436434"/>
            </a:xfrm>
            <a:prstGeom prst="leftBracket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3A6FF48-60AC-4313-8CED-CF7D0B1D58E6}"/>
                </a:ext>
              </a:extLst>
            </p:cNvPr>
            <p:cNvSpPr txBox="1"/>
            <p:nvPr/>
          </p:nvSpPr>
          <p:spPr>
            <a:xfrm>
              <a:off x="2289177" y="4950777"/>
              <a:ext cx="1585653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100 %</a:t>
              </a:r>
            </a:p>
          </p:txBody>
        </p:sp>
        <p:sp>
          <p:nvSpPr>
            <p:cNvPr id="28" name="Left Bracket 27">
              <a:extLst>
                <a:ext uri="{FF2B5EF4-FFF2-40B4-BE49-F238E27FC236}">
                  <a16:creationId xmlns:a16="http://schemas.microsoft.com/office/drawing/2014/main" id="{9236E7CA-6B31-41A4-8BED-B3D79FABFFC7}"/>
                </a:ext>
              </a:extLst>
            </p:cNvPr>
            <p:cNvSpPr/>
            <p:nvPr/>
          </p:nvSpPr>
          <p:spPr>
            <a:xfrm rot="16200000">
              <a:off x="1072988" y="4271623"/>
              <a:ext cx="113697" cy="932057"/>
            </a:xfrm>
            <a:prstGeom prst="leftBracket">
              <a:avLst/>
            </a:prstGeom>
            <a:ln w="444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F8FF0A6-FB40-484D-8D5C-52AD95A7F765}"/>
                </a:ext>
              </a:extLst>
            </p:cNvPr>
            <p:cNvSpPr txBox="1"/>
            <p:nvPr/>
          </p:nvSpPr>
          <p:spPr>
            <a:xfrm>
              <a:off x="681145" y="4950778"/>
              <a:ext cx="1096855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0 %</a:t>
              </a:r>
            </a:p>
          </p:txBody>
        </p:sp>
      </p:grpSp>
      <p:sp>
        <p:nvSpPr>
          <p:cNvPr id="30" name="Rectangle 2">
            <a:extLst>
              <a:ext uri="{FF2B5EF4-FFF2-40B4-BE49-F238E27FC236}">
                <a16:creationId xmlns:a16="http://schemas.microsoft.com/office/drawing/2014/main" id="{763226AF-31BD-4D36-91A7-65076786C4C0}"/>
              </a:ext>
            </a:extLst>
          </p:cNvPr>
          <p:cNvSpPr txBox="1">
            <a:spLocks noChangeArrowheads="1"/>
          </p:cNvSpPr>
          <p:nvPr/>
        </p:nvSpPr>
        <p:spPr>
          <a:xfrm>
            <a:off x="6096000" y="1905000"/>
            <a:ext cx="7010400" cy="5949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altLang="en-US" dirty="0"/>
              <a:t>Weak Acids</a:t>
            </a:r>
          </a:p>
        </p:txBody>
      </p:sp>
      <p:sp>
        <p:nvSpPr>
          <p:cNvPr id="31" name="Rectangle 3">
            <a:extLst>
              <a:ext uri="{FF2B5EF4-FFF2-40B4-BE49-F238E27FC236}">
                <a16:creationId xmlns:a16="http://schemas.microsoft.com/office/drawing/2014/main" id="{C8F4FA85-AC92-40E3-8403-9090761C7927}"/>
              </a:ext>
            </a:extLst>
          </p:cNvPr>
          <p:cNvSpPr txBox="1">
            <a:spLocks noChangeArrowheads="1"/>
          </p:cNvSpPr>
          <p:nvPr/>
        </p:nvSpPr>
        <p:spPr>
          <a:xfrm>
            <a:off x="6390640" y="2669826"/>
            <a:ext cx="5232400" cy="184460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altLang="en-US" sz="2400" dirty="0"/>
              <a:t>According to Arrhenius theory, when weak acids are dissolved most of the acid remains as the molecule and only a small amount breaks up into hydrogen ions and negative ions</a:t>
            </a:r>
          </a:p>
          <a:p>
            <a:endParaRPr lang="en-AU" altLang="en-US" sz="2400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2FA4240-D667-48C4-9143-60A1FDA73120}"/>
              </a:ext>
            </a:extLst>
          </p:cNvPr>
          <p:cNvGrpSpPr/>
          <p:nvPr/>
        </p:nvGrpSpPr>
        <p:grpSpPr>
          <a:xfrm>
            <a:off x="6703325" y="4745262"/>
            <a:ext cx="5004261" cy="1342262"/>
            <a:chOff x="6699737" y="4070180"/>
            <a:chExt cx="5004261" cy="1342262"/>
          </a:xfrm>
        </p:grpSpPr>
        <p:sp>
          <p:nvSpPr>
            <p:cNvPr id="33" name="Left Bracket 32">
              <a:extLst>
                <a:ext uri="{FF2B5EF4-FFF2-40B4-BE49-F238E27FC236}">
                  <a16:creationId xmlns:a16="http://schemas.microsoft.com/office/drawing/2014/main" id="{931A8520-2392-40DE-9C9A-B69A1B38F620}"/>
                </a:ext>
              </a:extLst>
            </p:cNvPr>
            <p:cNvSpPr/>
            <p:nvPr/>
          </p:nvSpPr>
          <p:spPr>
            <a:xfrm rot="16200000">
              <a:off x="10268550" y="3495708"/>
              <a:ext cx="216000" cy="2448000"/>
            </a:xfrm>
            <a:prstGeom prst="leftBracket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1F3078C-8978-4AFA-862A-88C4D5F0066C}"/>
                </a:ext>
              </a:extLst>
            </p:cNvPr>
            <p:cNvSpPr txBox="1"/>
            <p:nvPr/>
          </p:nvSpPr>
          <p:spPr>
            <a:xfrm>
              <a:off x="10118345" y="4950777"/>
              <a:ext cx="1585653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1 %</a:t>
              </a:r>
            </a:p>
          </p:txBody>
        </p:sp>
        <p:sp>
          <p:nvSpPr>
            <p:cNvPr id="35" name="Left Bracket 34">
              <a:extLst>
                <a:ext uri="{FF2B5EF4-FFF2-40B4-BE49-F238E27FC236}">
                  <a16:creationId xmlns:a16="http://schemas.microsoft.com/office/drawing/2014/main" id="{4A6CB0EB-9934-457C-934A-5EE9F71CC238}"/>
                </a:ext>
              </a:extLst>
            </p:cNvPr>
            <p:cNvSpPr/>
            <p:nvPr/>
          </p:nvSpPr>
          <p:spPr>
            <a:xfrm rot="16200000">
              <a:off x="7634382" y="3899664"/>
              <a:ext cx="210636" cy="1645452"/>
            </a:xfrm>
            <a:prstGeom prst="leftBracket">
              <a:avLst/>
            </a:prstGeom>
            <a:ln w="444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2E42DC6-F336-4529-85D9-D2E3B5E27A32}"/>
                </a:ext>
              </a:extLst>
            </p:cNvPr>
            <p:cNvSpPr txBox="1"/>
            <p:nvPr/>
          </p:nvSpPr>
          <p:spPr>
            <a:xfrm>
              <a:off x="7412843" y="4950776"/>
              <a:ext cx="1585653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99 %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738D394F-18F3-42BB-B12A-CD3F77C42FF2}"/>
                </a:ext>
              </a:extLst>
            </p:cNvPr>
            <p:cNvGrpSpPr/>
            <p:nvPr/>
          </p:nvGrpSpPr>
          <p:grpSpPr>
            <a:xfrm>
              <a:off x="6699737" y="4070180"/>
              <a:ext cx="5004261" cy="461665"/>
              <a:chOff x="5991629" y="4120164"/>
              <a:chExt cx="5004261" cy="461665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2F530E3-7569-4CC4-A3BC-D40F87A48C53}"/>
                  </a:ext>
                </a:extLst>
              </p:cNvPr>
              <p:cNvSpPr txBox="1"/>
              <p:nvPr/>
            </p:nvSpPr>
            <p:spPr>
              <a:xfrm>
                <a:off x="5991629" y="4120164"/>
                <a:ext cx="5004261" cy="461665"/>
              </a:xfrm>
              <a:prstGeom prst="rect">
                <a:avLst/>
              </a:prstGeom>
              <a:solidFill>
                <a:srgbClr val="FFFF0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i="1" dirty="0">
                    <a:solidFill>
                      <a:srgbClr val="7030A0"/>
                    </a:solidFill>
                  </a:rPr>
                  <a:t>CH</a:t>
                </a:r>
                <a:r>
                  <a:rPr lang="en-US" sz="2400" i="1" baseline="-25000" dirty="0">
                    <a:solidFill>
                      <a:srgbClr val="7030A0"/>
                    </a:solidFill>
                  </a:rPr>
                  <a:t>3</a:t>
                </a:r>
                <a:r>
                  <a:rPr lang="en-US" sz="2400" i="1" dirty="0">
                    <a:solidFill>
                      <a:srgbClr val="7030A0"/>
                    </a:solidFill>
                  </a:rPr>
                  <a:t>COOH</a:t>
                </a:r>
                <a:r>
                  <a:rPr lang="en-US" sz="2400" i="1" baseline="-25000" dirty="0">
                    <a:solidFill>
                      <a:srgbClr val="7030A0"/>
                    </a:solidFill>
                  </a:rPr>
                  <a:t>(</a:t>
                </a:r>
                <a:r>
                  <a:rPr lang="en-US" sz="2400" i="1" baseline="-25000" dirty="0" err="1">
                    <a:solidFill>
                      <a:srgbClr val="7030A0"/>
                    </a:solidFill>
                  </a:rPr>
                  <a:t>aq</a:t>
                </a:r>
                <a:r>
                  <a:rPr lang="en-US" sz="2400" i="1" baseline="-25000" dirty="0">
                    <a:solidFill>
                      <a:srgbClr val="7030A0"/>
                    </a:solidFill>
                  </a:rPr>
                  <a:t>) </a:t>
                </a:r>
                <a:r>
                  <a:rPr lang="en-US" sz="2400" i="1" dirty="0">
                    <a:solidFill>
                      <a:srgbClr val="7030A0"/>
                    </a:solidFill>
                  </a:rPr>
                  <a:t>          CH</a:t>
                </a:r>
                <a:r>
                  <a:rPr lang="en-US" sz="2400" i="1" baseline="-25000" dirty="0">
                    <a:solidFill>
                      <a:srgbClr val="7030A0"/>
                    </a:solidFill>
                  </a:rPr>
                  <a:t>3</a:t>
                </a:r>
                <a:r>
                  <a:rPr lang="en-US" sz="2400" i="1" dirty="0">
                    <a:solidFill>
                      <a:srgbClr val="7030A0"/>
                    </a:solidFill>
                  </a:rPr>
                  <a:t>COO</a:t>
                </a:r>
                <a:r>
                  <a:rPr lang="en-US" sz="2400" i="1" baseline="30000" dirty="0">
                    <a:solidFill>
                      <a:srgbClr val="7030A0"/>
                    </a:solidFill>
                  </a:rPr>
                  <a:t>-</a:t>
                </a:r>
                <a:r>
                  <a:rPr lang="en-US" sz="2400" i="1" baseline="-25000" dirty="0">
                    <a:solidFill>
                      <a:srgbClr val="7030A0"/>
                    </a:solidFill>
                  </a:rPr>
                  <a:t>(</a:t>
                </a:r>
                <a:r>
                  <a:rPr lang="en-US" sz="2400" i="1" baseline="-25000" dirty="0" err="1">
                    <a:solidFill>
                      <a:srgbClr val="7030A0"/>
                    </a:solidFill>
                  </a:rPr>
                  <a:t>aq</a:t>
                </a:r>
                <a:r>
                  <a:rPr lang="en-US" sz="2400" i="1" baseline="-25000" dirty="0">
                    <a:solidFill>
                      <a:srgbClr val="7030A0"/>
                    </a:solidFill>
                  </a:rPr>
                  <a:t>) </a:t>
                </a:r>
                <a:r>
                  <a:rPr lang="en-US" sz="2400" i="1" dirty="0">
                    <a:solidFill>
                      <a:srgbClr val="7030A0"/>
                    </a:solidFill>
                  </a:rPr>
                  <a:t>+    H</a:t>
                </a:r>
                <a:r>
                  <a:rPr lang="en-US" sz="2400" i="1" baseline="30000" dirty="0">
                    <a:solidFill>
                      <a:srgbClr val="7030A0"/>
                    </a:solidFill>
                  </a:rPr>
                  <a:t>+</a:t>
                </a:r>
                <a:r>
                  <a:rPr lang="en-US" sz="2400" i="1" baseline="-25000" dirty="0">
                    <a:solidFill>
                      <a:srgbClr val="7030A0"/>
                    </a:solidFill>
                  </a:rPr>
                  <a:t>(</a:t>
                </a:r>
                <a:r>
                  <a:rPr lang="en-US" sz="2400" i="1" baseline="-25000" dirty="0" err="1">
                    <a:solidFill>
                      <a:srgbClr val="7030A0"/>
                    </a:solidFill>
                  </a:rPr>
                  <a:t>aq</a:t>
                </a:r>
                <a:r>
                  <a:rPr lang="en-US" sz="2400" i="1" baseline="-25000" dirty="0">
                    <a:solidFill>
                      <a:srgbClr val="7030A0"/>
                    </a:solidFill>
                  </a:rPr>
                  <a:t>)</a:t>
                </a:r>
                <a:r>
                  <a:rPr lang="en-US" sz="2400" i="1" dirty="0">
                    <a:solidFill>
                      <a:srgbClr val="7030A0"/>
                    </a:solidFill>
                  </a:rPr>
                  <a:t> </a:t>
                </a:r>
              </a:p>
            </p:txBody>
          </p: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9FC1B98-B45C-47AA-A633-33155F574A6B}"/>
                  </a:ext>
                </a:extLst>
              </p:cNvPr>
              <p:cNvGrpSpPr/>
              <p:nvPr/>
            </p:nvGrpSpPr>
            <p:grpSpPr>
              <a:xfrm>
                <a:off x="7694986" y="4273052"/>
                <a:ext cx="512212" cy="141048"/>
                <a:chOff x="2794715" y="5074276"/>
                <a:chExt cx="746975" cy="115906"/>
              </a:xfrm>
            </p:grpSpPr>
            <p:cxnSp>
              <p:nvCxnSpPr>
                <p:cNvPr id="40" name="Straight Arrow Connector 39">
                  <a:extLst>
                    <a:ext uri="{FF2B5EF4-FFF2-40B4-BE49-F238E27FC236}">
                      <a16:creationId xmlns:a16="http://schemas.microsoft.com/office/drawing/2014/main" id="{2DACD1AE-78BA-474E-992B-2F999CAC43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94715" y="5074276"/>
                  <a:ext cx="746975" cy="0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Arrow Connector 40">
                  <a:extLst>
                    <a:ext uri="{FF2B5EF4-FFF2-40B4-BE49-F238E27FC236}">
                      <a16:creationId xmlns:a16="http://schemas.microsoft.com/office/drawing/2014/main" id="{82742557-9D39-4DFA-A73C-B604E1B0BD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794715" y="5190180"/>
                  <a:ext cx="746975" cy="2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440A14-FD2D-42F7-8E83-C3778939DD6B}"/>
              </a:ext>
            </a:extLst>
          </p:cNvPr>
          <p:cNvCxnSpPr/>
          <p:nvPr/>
        </p:nvCxnSpPr>
        <p:spPr>
          <a:xfrm>
            <a:off x="5811520" y="1522572"/>
            <a:ext cx="0" cy="489854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191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Strength of acids and bases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sp>
        <p:nvSpPr>
          <p:cNvPr id="42" name="Title 1">
            <a:extLst>
              <a:ext uri="{FF2B5EF4-FFF2-40B4-BE49-F238E27FC236}">
                <a16:creationId xmlns:a16="http://schemas.microsoft.com/office/drawing/2014/main" id="{7403D212-BD38-4BBB-BE94-6196C1028002}"/>
              </a:ext>
            </a:extLst>
          </p:cNvPr>
          <p:cNvSpPr txBox="1">
            <a:spLocks/>
          </p:cNvSpPr>
          <p:nvPr/>
        </p:nvSpPr>
        <p:spPr>
          <a:xfrm>
            <a:off x="2895600" y="1033670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Bronsted-Lowry Acids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567D8457-CE48-41B9-A01C-1526F56CE501}"/>
              </a:ext>
            </a:extLst>
          </p:cNvPr>
          <p:cNvSpPr txBox="1">
            <a:spLocks/>
          </p:cNvSpPr>
          <p:nvPr/>
        </p:nvSpPr>
        <p:spPr>
          <a:xfrm>
            <a:off x="264161" y="1863476"/>
            <a:ext cx="11287759" cy="250466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/>
              <a:t>The equation for an acid ionisation can bee looked at using equilibrium principles.  In doing so the strength of acids can be quantified.</a:t>
            </a:r>
          </a:p>
          <a:p>
            <a:pPr>
              <a:lnSpc>
                <a:spcPct val="150000"/>
              </a:lnSpc>
            </a:pPr>
            <a:r>
              <a:rPr lang="en-US" dirty="0"/>
              <a:t>The Acid ionisation constant (Ka) is an equilibrium constant (usually measured at 25ºC) and can be used to identify the extent of ionisation (</a:t>
            </a:r>
            <a:r>
              <a:rPr lang="en-US" dirty="0" err="1"/>
              <a:t>ie</a:t>
            </a:r>
            <a:r>
              <a:rPr lang="en-US" dirty="0"/>
              <a:t> strength)</a:t>
            </a:r>
          </a:p>
        </p:txBody>
      </p:sp>
      <p:pic>
        <p:nvPicPr>
          <p:cNvPr id="44" name="Picture 4" descr="mage result for acid ionisation constant">
            <a:extLst>
              <a:ext uri="{FF2B5EF4-FFF2-40B4-BE49-F238E27FC236}">
                <a16:creationId xmlns:a16="http://schemas.microsoft.com/office/drawing/2014/main" id="{E85B9AFF-DBDD-4F13-8FDF-66B6CCBE17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9" t="36564" r="7295" b="20535"/>
          <a:stretch/>
        </p:blipFill>
        <p:spPr bwMode="auto">
          <a:xfrm>
            <a:off x="2895600" y="4531361"/>
            <a:ext cx="6124253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20650FF-6B83-4BCC-BC53-74A727D0F8EA}"/>
              </a:ext>
            </a:extLst>
          </p:cNvPr>
          <p:cNvSpPr/>
          <p:nvPr/>
        </p:nvSpPr>
        <p:spPr>
          <a:xfrm>
            <a:off x="4104640" y="5862320"/>
            <a:ext cx="345440" cy="3454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6567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9599067-A4A0-4737-AEEB-A416510D8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1483801"/>
            <a:ext cx="5057775" cy="5029200"/>
          </a:xfrm>
          <a:prstGeom prst="rect">
            <a:avLst/>
          </a:prstGeom>
        </p:spPr>
      </p:pic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Strength of acids and bases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pic>
        <p:nvPicPr>
          <p:cNvPr id="11" name="Picture 2" descr="https://i.pinimg.com/originals/fd/6c/44/fd6c44532024b5c11533089b69956df2.jpg">
            <a:extLst>
              <a:ext uri="{FF2B5EF4-FFF2-40B4-BE49-F238E27FC236}">
                <a16:creationId xmlns:a16="http://schemas.microsoft.com/office/drawing/2014/main" id="{CD5A353A-D10C-4A50-8699-5F3342ABD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1282" y="120071"/>
            <a:ext cx="4306962" cy="660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244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0C24021E-99CE-4089-B305-9A360C8A3F86}"/>
              </a:ext>
            </a:extLst>
          </p:cNvPr>
          <p:cNvSpPr/>
          <p:nvPr/>
        </p:nvSpPr>
        <p:spPr>
          <a:xfrm>
            <a:off x="1885572" y="505184"/>
            <a:ext cx="7085708" cy="523220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EAB75812-C1A5-4CA0-BF4C-E2642A169837}"/>
              </a:ext>
            </a:extLst>
          </p:cNvPr>
          <p:cNvSpPr/>
          <p:nvPr/>
        </p:nvSpPr>
        <p:spPr>
          <a:xfrm>
            <a:off x="1631572" y="318642"/>
            <a:ext cx="6862188" cy="52322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DA01D4-8254-4ABA-91FF-9688315F882C}"/>
              </a:ext>
            </a:extLst>
          </p:cNvPr>
          <p:cNvSpPr/>
          <p:nvPr/>
        </p:nvSpPr>
        <p:spPr>
          <a:xfrm>
            <a:off x="0" y="0"/>
            <a:ext cx="1778000" cy="147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CD54CB43-234B-480B-9492-7E15D07D8772}"/>
              </a:ext>
            </a:extLst>
          </p:cNvPr>
          <p:cNvSpPr/>
          <p:nvPr/>
        </p:nvSpPr>
        <p:spPr>
          <a:xfrm>
            <a:off x="1448692" y="132100"/>
            <a:ext cx="6502400" cy="523220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Strength of acids and bases</a:t>
            </a:r>
            <a:endParaRPr lang="en-AU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45957-43F1-4947-9DA9-410B34649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09" y="-49373"/>
            <a:ext cx="1916053" cy="157194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A0D1AEA-4A9F-42F2-9200-E37D1E246312}"/>
              </a:ext>
            </a:extLst>
          </p:cNvPr>
          <p:cNvSpPr txBox="1">
            <a:spLocks/>
          </p:cNvSpPr>
          <p:nvPr/>
        </p:nvSpPr>
        <p:spPr>
          <a:xfrm>
            <a:off x="3332480" y="1333882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Some important points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38784AF-B0DA-4889-8F99-27B4E7CD9EA2}"/>
              </a:ext>
            </a:extLst>
          </p:cNvPr>
          <p:cNvSpPr txBox="1">
            <a:spLocks/>
          </p:cNvSpPr>
          <p:nvPr/>
        </p:nvSpPr>
        <p:spPr>
          <a:xfrm>
            <a:off x="467360" y="2201134"/>
            <a:ext cx="11419840" cy="326716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/>
              <a:t>The H</a:t>
            </a:r>
            <a:r>
              <a:rPr lang="en-US" sz="2400" baseline="-25000" dirty="0"/>
              <a:t>3</a:t>
            </a:r>
            <a:r>
              <a:rPr lang="en-US" sz="2400" dirty="0"/>
              <a:t>0</a:t>
            </a:r>
            <a:r>
              <a:rPr lang="en-US" sz="2400" baseline="30000" dirty="0"/>
              <a:t>+</a:t>
            </a:r>
            <a:r>
              <a:rPr lang="en-US" sz="2400" dirty="0"/>
              <a:t> is the strongest acid that can exist in water.  Acids stronger that H</a:t>
            </a:r>
            <a:r>
              <a:rPr lang="en-US" sz="2400" baseline="-25000" dirty="0"/>
              <a:t>3</a:t>
            </a:r>
            <a:r>
              <a:rPr lang="en-US" sz="2400" dirty="0"/>
              <a:t>O</a:t>
            </a:r>
            <a:r>
              <a:rPr lang="en-US" sz="2400" baseline="30000" dirty="0"/>
              <a:t>+</a:t>
            </a:r>
            <a:r>
              <a:rPr lang="en-US" sz="2400" dirty="0"/>
              <a:t> will react with water to completely </a:t>
            </a:r>
            <a:r>
              <a:rPr lang="en-US" sz="2400" dirty="0" err="1"/>
              <a:t>ionise</a:t>
            </a:r>
            <a:r>
              <a:rPr lang="en-US" sz="2400" dirty="0"/>
              <a:t> in solution and not exist in molecular form in solution.</a:t>
            </a:r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2400" dirty="0" err="1"/>
              <a:t>Eg</a:t>
            </a:r>
            <a:r>
              <a:rPr lang="en-US" sz="2400" dirty="0"/>
              <a:t>	HCl (g)  +  H</a:t>
            </a:r>
            <a:r>
              <a:rPr lang="en-US" sz="2400" baseline="-25000" dirty="0"/>
              <a:t>2</a:t>
            </a:r>
            <a:r>
              <a:rPr lang="en-US" sz="2400" dirty="0"/>
              <a:t>O (l)  →  H</a:t>
            </a:r>
            <a:r>
              <a:rPr lang="en-US" sz="2400" baseline="-25000" dirty="0"/>
              <a:t>3</a:t>
            </a:r>
            <a:r>
              <a:rPr lang="en-US" sz="2400" dirty="0"/>
              <a:t>O</a:t>
            </a:r>
            <a:r>
              <a:rPr lang="en-US" sz="2400" baseline="30000" dirty="0"/>
              <a:t>+</a:t>
            </a:r>
            <a:r>
              <a:rPr lang="en-US" sz="2400" dirty="0"/>
              <a:t> (</a:t>
            </a:r>
            <a:r>
              <a:rPr lang="en-US" sz="2400" dirty="0" err="1"/>
              <a:t>aq</a:t>
            </a:r>
            <a:r>
              <a:rPr lang="en-US" sz="2400" dirty="0"/>
              <a:t>)  +  Cl</a:t>
            </a:r>
            <a:r>
              <a:rPr lang="en-US" sz="2400" baseline="30000" dirty="0"/>
              <a:t>-</a:t>
            </a:r>
            <a:r>
              <a:rPr lang="en-US" sz="2400" dirty="0"/>
              <a:t> (</a:t>
            </a:r>
            <a:r>
              <a:rPr lang="en-US" sz="2400" dirty="0" err="1"/>
              <a:t>aq</a:t>
            </a:r>
            <a:r>
              <a:rPr lang="en-US" sz="2400" dirty="0"/>
              <a:t>)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The OH</a:t>
            </a:r>
            <a:r>
              <a:rPr lang="en-US" sz="2400" baseline="30000" dirty="0"/>
              <a:t>-</a:t>
            </a:r>
            <a:r>
              <a:rPr lang="en-US" sz="2400" dirty="0"/>
              <a:t> is the strongest base that can exist in water.  Bases stronger than OH</a:t>
            </a:r>
            <a:r>
              <a:rPr lang="en-US" sz="2400" baseline="30000" dirty="0"/>
              <a:t>-</a:t>
            </a:r>
            <a:r>
              <a:rPr lang="en-US" sz="2400" dirty="0"/>
              <a:t> (such as oxide or amide) will react with water to produce OH</a:t>
            </a:r>
            <a:r>
              <a:rPr lang="en-US" sz="2400" baseline="30000" dirty="0"/>
              <a:t>-</a:t>
            </a:r>
            <a:r>
              <a:rPr lang="en-US" sz="2400" dirty="0"/>
              <a:t> and their conjugate acids.</a:t>
            </a:r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2400" dirty="0" err="1"/>
              <a:t>Eg</a:t>
            </a:r>
            <a:r>
              <a:rPr lang="en-US" sz="2400" dirty="0"/>
              <a:t>	NH</a:t>
            </a:r>
            <a:r>
              <a:rPr lang="en-US" sz="2400" baseline="-25000" dirty="0"/>
              <a:t>2</a:t>
            </a:r>
            <a:r>
              <a:rPr lang="en-US" sz="2400" baseline="30000" dirty="0"/>
              <a:t>-</a:t>
            </a:r>
            <a:r>
              <a:rPr lang="en-US" sz="2400" dirty="0"/>
              <a:t> (</a:t>
            </a:r>
            <a:r>
              <a:rPr lang="en-US" sz="2400" dirty="0" err="1"/>
              <a:t>aq</a:t>
            </a:r>
            <a:r>
              <a:rPr lang="en-US" sz="2400" dirty="0"/>
              <a:t>)    +   H</a:t>
            </a:r>
            <a:r>
              <a:rPr lang="en-US" sz="2400" baseline="-25000" dirty="0"/>
              <a:t>2</a:t>
            </a:r>
            <a:r>
              <a:rPr lang="en-US" sz="2400" dirty="0"/>
              <a:t>O (l)   →   NH</a:t>
            </a:r>
            <a:r>
              <a:rPr lang="en-US" sz="2400" baseline="-25000" dirty="0"/>
              <a:t>3</a:t>
            </a:r>
            <a:r>
              <a:rPr lang="en-US" sz="2400" dirty="0"/>
              <a:t> (</a:t>
            </a:r>
            <a:r>
              <a:rPr lang="en-US" sz="2400" dirty="0" err="1"/>
              <a:t>aq</a:t>
            </a:r>
            <a:r>
              <a:rPr lang="en-US" sz="2400" dirty="0"/>
              <a:t>)   +   OH</a:t>
            </a:r>
            <a:r>
              <a:rPr lang="en-US" sz="2400" baseline="30000" dirty="0"/>
              <a:t>-</a:t>
            </a:r>
            <a:r>
              <a:rPr lang="en-US" sz="2400" dirty="0"/>
              <a:t> (</a:t>
            </a:r>
            <a:r>
              <a:rPr lang="en-US" sz="2400" dirty="0" err="1"/>
              <a:t>aq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04502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741</Words>
  <Application>Microsoft Office PowerPoint</Application>
  <PresentationFormat>Widescreen</PresentationFormat>
  <Paragraphs>88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Alison Barnes</dc:creator>
  <cp:lastModifiedBy>Alison Barnes</cp:lastModifiedBy>
  <cp:revision>12</cp:revision>
  <dcterms:created xsi:type="dcterms:W3CDTF">2021-03-10T13:17:15Z</dcterms:created>
  <dcterms:modified xsi:type="dcterms:W3CDTF">2021-03-10T14:43:09Z</dcterms:modified>
</cp:coreProperties>
</file>

<file path=docProps/thumbnail.jpeg>
</file>